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8"/>
  </p:notesMasterIdLst>
  <p:sldIdLst>
    <p:sldId id="256" r:id="rId2"/>
    <p:sldId id="275" r:id="rId3"/>
    <p:sldId id="258" r:id="rId4"/>
    <p:sldId id="261" r:id="rId5"/>
    <p:sldId id="264" r:id="rId6"/>
    <p:sldId id="260" r:id="rId7"/>
    <p:sldId id="265" r:id="rId8"/>
    <p:sldId id="266" r:id="rId9"/>
    <p:sldId id="267" r:id="rId10"/>
    <p:sldId id="268" r:id="rId11"/>
    <p:sldId id="271" r:id="rId12"/>
    <p:sldId id="269" r:id="rId13"/>
    <p:sldId id="272" r:id="rId14"/>
    <p:sldId id="273" r:id="rId15"/>
    <p:sldId id="276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909" autoAdjust="0"/>
  </p:normalViewPr>
  <p:slideViewPr>
    <p:cSldViewPr snapToGrid="0">
      <p:cViewPr varScale="1">
        <p:scale>
          <a:sx n="87" d="100"/>
          <a:sy n="87" d="100"/>
        </p:scale>
        <p:origin x="103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ABFAC-B283-4178-8760-97DD7C039A7C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62164-3676-4554-BFC8-8F5132A838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0938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AD97E-A1C7-4583-90E4-F6A2F0DED59E}" type="datetime1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971-EED9-4F9D-B67E-5DF3C3C114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90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77F-767C-4F84-A96B-6E0E3713A6C9}" type="datetime1">
              <a:rPr lang="en-IN" smtClean="0"/>
              <a:t>26-01-2025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971-EED9-4F9D-B67E-5DF3C3C114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6363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2C180-A218-4987-9EB0-00F44C73B6EA}" type="datetime1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971-EED9-4F9D-B67E-5DF3C3C114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5939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7576B-853D-4090-967A-F3D4A08C7826}" type="datetime1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971-EED9-4F9D-B67E-5DF3C3C11472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77287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3AED-4282-4D8C-8955-41F426CF7D42}" type="datetime1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971-EED9-4F9D-B67E-5DF3C3C114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2837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EC2B9-DA72-4EE9-964A-E909D6BCA0AF}" type="datetime1">
              <a:rPr lang="en-IN" smtClean="0"/>
              <a:t>26-01-2025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971-EED9-4F9D-B67E-5DF3C3C114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895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BCD2D-5AAB-4B24-BB05-EA879033B663}" type="datetime1">
              <a:rPr lang="en-IN" smtClean="0"/>
              <a:t>26-01-2025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971-EED9-4F9D-B67E-5DF3C3C114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0447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A700-47D1-48A3-B585-AB223DF71322}" type="datetime1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971-EED9-4F9D-B67E-5DF3C3C114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047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BACB-0934-4431-9FF1-6CBB79C82382}" type="datetime1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971-EED9-4F9D-B67E-5DF3C3C114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729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23247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79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167EE-CCF1-4358-84A0-A6FBB73136C1}" type="datetime1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971-EED9-4F9D-B67E-5DF3C3C114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540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1B763-A554-40A6-B340-78E292C02E31}" type="datetime1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971-EED9-4F9D-B67E-5DF3C3C114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9647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DA5BB-0C08-40EB-8C47-A0427EED9003}" type="datetime1">
              <a:rPr lang="en-IN" smtClean="0"/>
              <a:t>26-01-2025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971-EED9-4F9D-B67E-5DF3C3C114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104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68EC-B1D3-49A9-A5AF-B9A80B3A7EDA}" type="datetime1">
              <a:rPr lang="en-IN" smtClean="0"/>
              <a:t>26-01-2025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971-EED9-4F9D-B67E-5DF3C3C114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3452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27C44-49DE-4DCD-BC1B-389EF12B8763}" type="datetime1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971-EED9-4F9D-B67E-5DF3C3C114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0530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D22B4-2672-4F1B-877A-AB2676927B85}" type="datetime1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971-EED9-4F9D-B67E-5DF3C3C114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1804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ECF21-1573-400B-A003-7D38BE915CA4}" type="datetime1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971-EED9-4F9D-B67E-5DF3C3C114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9288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61968-0C55-4340-AEBA-16682961A1A8}" type="datetime1">
              <a:rPr lang="en-IN" smtClean="0"/>
              <a:t>26-01-2025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971-EED9-4F9D-B67E-5DF3C3C114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925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42C48A5-43F4-418A-89F6-1EF02DAFA02E}" type="datetime1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1B971-EED9-4F9D-B67E-5DF3C3C114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1026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BF4D-84AA-CEBE-2340-F016207F4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7434" y="1122363"/>
            <a:ext cx="5350565" cy="2387600"/>
          </a:xfrm>
        </p:spPr>
        <p:txBody>
          <a:bodyPr>
            <a:normAutofit/>
          </a:bodyPr>
          <a:lstStyle/>
          <a:p>
            <a:br>
              <a:rPr lang="en-US" sz="6000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8E9F8F-AE9E-DC76-2018-B928C2416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3478" y="4442790"/>
            <a:ext cx="4704522" cy="815009"/>
          </a:xfrm>
        </p:spPr>
        <p:txBody>
          <a:bodyPr/>
          <a:lstStyle/>
          <a:p>
            <a:r>
              <a:rPr lang="en-US" dirty="0"/>
              <a:t>By:  Sonam Mehta</a:t>
            </a:r>
            <a:endParaRPr lang="en-IN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933AFCCF-322D-519B-6198-FE1E70937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24786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95AE44-7B51-17FD-9355-2745C35373A6}"/>
              </a:ext>
            </a:extLst>
          </p:cNvPr>
          <p:cNvSpPr txBox="1"/>
          <p:nvPr/>
        </p:nvSpPr>
        <p:spPr>
          <a:xfrm>
            <a:off x="5724939" y="1441174"/>
            <a:ext cx="61150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Arial Rounded MT Bold" panose="020F0704030504030204" pitchFamily="34" charset="0"/>
                <a:ea typeface="Merriweather" pitchFamily="34" charset="-122"/>
                <a:cs typeface="Merriweather" pitchFamily="34" charset="-120"/>
              </a:rPr>
              <a:t>Data Modeling:</a:t>
            </a:r>
          </a:p>
          <a:p>
            <a:r>
              <a:rPr lang="en-US" sz="4000" dirty="0">
                <a:latin typeface="Arial Rounded MT Bold" panose="020F0704030504030204" pitchFamily="34" charset="0"/>
                <a:ea typeface="Merriweather" pitchFamily="34" charset="-122"/>
                <a:cs typeface="Merriweather" pitchFamily="34" charset="-120"/>
              </a:rPr>
              <a:t>Star-Garage Invoices</a:t>
            </a:r>
            <a:endParaRPr lang="en-IN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F2D050-5898-DBE0-D64C-A8ADF8F33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971-EED9-4F9D-B67E-5DF3C3C1147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8929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1B507-9F8F-DFD1-9D6D-54C6AEF82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09" y="452718"/>
            <a:ext cx="9921625" cy="402047"/>
          </a:xfrm>
        </p:spPr>
        <p:txBody>
          <a:bodyPr/>
          <a:lstStyle/>
          <a:p>
            <a:r>
              <a:rPr lang="en-US" sz="2000" dirty="0">
                <a:latin typeface="Merriweather" panose="00000500000000000000" pitchFamily="2" charset="0"/>
              </a:rPr>
              <a:t> Confusion Matrix using Naïve Bayes:</a:t>
            </a:r>
            <a:endParaRPr lang="en-IN" sz="2000" dirty="0">
              <a:latin typeface="Merriweather" panose="00000500000000000000" pitchFamily="2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618F43E-AF99-4A81-B648-9B1B73963B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876921"/>
            <a:ext cx="6003234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600" b="1" dirty="0">
              <a:latin typeface="Merriweather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600" b="1" dirty="0">
                <a:latin typeface="Merriweather" panose="00000500000000000000" pitchFamily="2" charset="0"/>
              </a:rPr>
              <a:t>This is the heatmap for test dataset.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600" b="1" dirty="0">
              <a:latin typeface="Merriweather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-Rows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: Represent the true labels (0 to 9).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-Columns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: Represent the predicted labels (0 to 9).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600" dirty="0">
              <a:latin typeface="Merriweather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Key Observations: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rriweather" panose="00000500000000000000" pitchFamily="2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For digits (i.e. 0,1,9) the diagonal values are higher than other values in their row, shows model perform well in identifying these objects.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600" dirty="0">
                <a:latin typeface="Merriweather" panose="00000500000000000000" pitchFamily="2" charset="0"/>
              </a:rPr>
              <a:t>For example: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600" dirty="0">
                <a:latin typeface="Merriweather" panose="00000500000000000000" pitchFamily="2" charset="0"/>
              </a:rPr>
              <a:t>0 </a:t>
            </a:r>
            <a:r>
              <a:rPr lang="en-US" altLang="en-US" sz="1600" dirty="0">
                <a:latin typeface="Merriweather" panose="00000500000000000000" pitchFamily="2" charset="0"/>
                <a:sym typeface="Wingdings" panose="05000000000000000000" pitchFamily="2" charset="2"/>
              </a:rPr>
              <a:t></a:t>
            </a:r>
            <a:r>
              <a:rPr lang="en-US" altLang="en-US" sz="1600" dirty="0">
                <a:latin typeface="Merriweather" panose="00000500000000000000" pitchFamily="2" charset="0"/>
              </a:rPr>
              <a:t> 902 correct predictions.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  <a:sym typeface="Wingdings" panose="05000000000000000000" pitchFamily="2" charset="2"/>
              </a:rPr>
              <a:t> 1095 correct predictions.</a:t>
            </a:r>
            <a:endParaRPr lang="en-US" altLang="en-US" sz="1600" dirty="0">
              <a:latin typeface="Merriweather" panose="00000500000000000000" pitchFamily="2" charset="0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rriweather" panose="00000500000000000000" pitchFamily="2" charset="0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rriweather" panose="00000500000000000000" pitchFamily="2" charset="0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600" dirty="0">
                <a:latin typeface="Merriweather" panose="00000500000000000000" pitchFamily="2" charset="0"/>
                <a:sym typeface="Wingdings" panose="05000000000000000000" pitchFamily="2" charset="2"/>
              </a:rPr>
              <a:t>2.  </a:t>
            </a:r>
            <a:r>
              <a:rPr lang="en-US" sz="1600" dirty="0">
                <a:latin typeface="Merriweather" panose="00000500000000000000" pitchFamily="2" charset="0"/>
              </a:rPr>
              <a:t>The off-diagonal values indicate where the model has incorrectly classified a digit.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  <a:sym typeface="Wingdings" panose="05000000000000000000" pitchFamily="2" charset="2"/>
              </a:rPr>
              <a:t>For Example: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  <a:sym typeface="Wingdings" panose="05000000000000000000" pitchFamily="2" charset="2"/>
              </a:rPr>
              <a:t>-Digit 4 of true label is confused with digit 9 : 279 times.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600" dirty="0">
                <a:latin typeface="Merriweather" panose="00000500000000000000" pitchFamily="2" charset="0"/>
                <a:sym typeface="Wingdings" panose="05000000000000000000" pitchFamily="2" charset="2"/>
              </a:rPr>
              <a:t>-Digit 7 is confused as 9 :104 times.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rriweather" panose="00000500000000000000" pitchFamily="2" charset="0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rriweather" panose="00000500000000000000" pitchFamily="2" charset="0"/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341664-CFCB-B3DF-C069-285469FCA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148" y="854765"/>
            <a:ext cx="6337852" cy="600323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76C073-E188-A904-7B8E-9137F0A7B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971-EED9-4F9D-B67E-5DF3C3C11472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1847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C43DF-F2C2-F273-C911-AA102A6D9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3" y="452718"/>
            <a:ext cx="9951442" cy="739978"/>
          </a:xfrm>
        </p:spPr>
        <p:txBody>
          <a:bodyPr/>
          <a:lstStyle/>
          <a:p>
            <a:br>
              <a:rPr lang="en-US" sz="2000" dirty="0"/>
            </a:br>
            <a:r>
              <a:rPr lang="en-US" sz="2000" dirty="0"/>
              <a:t>Next Steps of Improvement:</a:t>
            </a:r>
            <a:endParaRPr lang="en-IN" sz="2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EEB14C1-7B01-6B79-DF74-D504300E1D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9392" y="1360677"/>
            <a:ext cx="1197665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 analyzing the misclassified examples (e.g.,4 </a:t>
            </a:r>
            <a:r>
              <a:rPr lang="en-US" altLang="en-US" sz="1800" dirty="0">
                <a:latin typeface="Arial" panose="020B0604020202020204" pitchFamily="34" charset="0"/>
              </a:rPr>
              <a:t>as 9, 7 as 9 etc.), it would be better to implement a more complex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latin typeface="Arial" panose="020B0604020202020204" pitchFamily="34" charset="0"/>
              </a:rPr>
              <a:t>model might help. Next model to be tested is Non-Naïve Bayes Classifier.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on improving the model's ability to distinguish between visually similar digits, such as 4 as 9.</a:t>
            </a: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B98194FA-2A8C-B51D-DB3C-C5869A4B5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057" y="3381945"/>
            <a:ext cx="223837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>
            <a:extLst>
              <a:ext uri="{FF2B5EF4-FFF2-40B4-BE49-F238E27FC236}">
                <a16:creationId xmlns:a16="http://schemas.microsoft.com/office/drawing/2014/main" id="{58E631C0-8FC1-C644-FB14-26B594640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21" y="3381945"/>
            <a:ext cx="437197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Notched Right 4">
            <a:extLst>
              <a:ext uri="{FF2B5EF4-FFF2-40B4-BE49-F238E27FC236}">
                <a16:creationId xmlns:a16="http://schemas.microsoft.com/office/drawing/2014/main" id="{C4620137-25CA-56A8-9488-DED24B34F726}"/>
              </a:ext>
            </a:extLst>
          </p:cNvPr>
          <p:cNvSpPr/>
          <p:nvPr/>
        </p:nvSpPr>
        <p:spPr>
          <a:xfrm>
            <a:off x="5754757" y="4273826"/>
            <a:ext cx="1534562" cy="695739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FD76C-1F5F-4E8A-BDD5-43D0C6DE3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971-EED9-4F9D-B67E-5DF3C3C11472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9620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DC3CA-A316-2693-6907-AA0F1315A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8626-A44D-00CE-41D9-81933002F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9819792" cy="541195"/>
          </a:xfrm>
        </p:spPr>
        <p:txBody>
          <a:bodyPr/>
          <a:lstStyle/>
          <a:p>
            <a:r>
              <a:rPr lang="en-US" sz="2800" dirty="0"/>
              <a:t>Model Development: Using Non-Naïve Bayes Classifier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1B6C0-ABE2-4ADC-02A2-5E7585B00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262270"/>
            <a:ext cx="9404723" cy="49861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erriweather" panose="00000500000000000000" pitchFamily="2" charset="0"/>
              </a:rPr>
              <a:t>Data Preprocessing</a:t>
            </a:r>
            <a:r>
              <a:rPr lang="en-IN" sz="1800" dirty="0">
                <a:latin typeface="Merriweather" panose="00000500000000000000" pitchFamily="2" charset="0"/>
              </a:rPr>
              <a:t>: </a:t>
            </a:r>
          </a:p>
          <a:p>
            <a:pPr marL="0" indent="0">
              <a:buNone/>
            </a:pPr>
            <a:r>
              <a:rPr lang="en-IN" sz="1800" dirty="0">
                <a:latin typeface="Merriweather" panose="00000500000000000000" pitchFamily="2" charset="0"/>
              </a:rPr>
              <a:t>-Removing unwanted features. </a:t>
            </a:r>
          </a:p>
          <a:p>
            <a:pPr marL="0" indent="0">
              <a:buNone/>
            </a:pPr>
            <a:r>
              <a:rPr lang="en-US" sz="1800" dirty="0">
                <a:latin typeface="Merriweather" panose="00000500000000000000" pitchFamily="2" charset="0"/>
              </a:rPr>
              <a:t>-Normalizing the images to scale pixel values (e.g., [0, 1]).</a:t>
            </a:r>
          </a:p>
          <a:p>
            <a:pPr marL="0" indent="0">
              <a:buNone/>
            </a:pPr>
            <a:r>
              <a:rPr lang="en-US" sz="1800" dirty="0">
                <a:latin typeface="Merriweather" panose="00000500000000000000" pitchFamily="2" charset="0"/>
              </a:rPr>
              <a:t>- Hyperparameter Tuning</a:t>
            </a:r>
          </a:p>
          <a:p>
            <a:pPr marL="0" indent="0">
              <a:buNone/>
            </a:pPr>
            <a:r>
              <a:rPr lang="en-IN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erriweather" panose="00000500000000000000" pitchFamily="2" charset="0"/>
              </a:rPr>
              <a:t>Model Architecture</a:t>
            </a:r>
            <a:r>
              <a:rPr lang="en-IN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Merriweather" panose="00000500000000000000" pitchFamily="2" charset="0"/>
              </a:rPr>
              <a:t>: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Merriweather" panose="00000500000000000000" pitchFamily="2" charset="0"/>
              </a:rPr>
              <a:t> </a:t>
            </a:r>
            <a:r>
              <a:rPr lang="en-US" sz="1800" dirty="0">
                <a:latin typeface="Merriweather" panose="00000500000000000000" pitchFamily="2" charset="0"/>
              </a:rPr>
              <a:t>Non-Naïve Bayes Classifier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erriweather" panose="00000500000000000000" pitchFamily="2" charset="0"/>
              </a:rPr>
              <a:t>Accuracy</a:t>
            </a:r>
            <a:r>
              <a:rPr lang="en-US" sz="1800" b="1" dirty="0">
                <a:latin typeface="Merriweather" panose="00000500000000000000" pitchFamily="2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latin typeface="Merriweather" panose="00000500000000000000" pitchFamily="2" charset="0"/>
              </a:rPr>
              <a:t>During the initial training of the model on the dataset, an accuracy rate received was:</a:t>
            </a:r>
          </a:p>
          <a:p>
            <a:pPr marL="0" indent="0">
              <a:buNone/>
            </a:pPr>
            <a:r>
              <a:rPr lang="en-US" sz="1800" dirty="0">
                <a:latin typeface="Merriweather" panose="00000500000000000000" pitchFamily="2" charset="0"/>
              </a:rPr>
              <a:t>Training dataset</a:t>
            </a:r>
            <a:r>
              <a:rPr lang="en-US" sz="1800" b="1" dirty="0">
                <a:latin typeface="Merriweather" panose="00000500000000000000" pitchFamily="2" charset="0"/>
                <a:sym typeface="Wingdings" panose="05000000000000000000" pitchFamily="2" charset="2"/>
              </a:rPr>
              <a:t></a:t>
            </a:r>
            <a:r>
              <a:rPr lang="en-US" sz="1800" b="1" dirty="0">
                <a:latin typeface="Merriweather" panose="00000500000000000000" pitchFamily="2" charset="0"/>
              </a:rPr>
              <a:t> 0.7856</a:t>
            </a:r>
            <a:r>
              <a:rPr lang="en-US" sz="1800" dirty="0">
                <a:latin typeface="Merriweather" panose="00000500000000000000" pitchFamily="2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latin typeface="Merriweather" panose="00000500000000000000" pitchFamily="2" charset="0"/>
              </a:rPr>
              <a:t>Testing dataset</a:t>
            </a:r>
            <a:r>
              <a:rPr lang="en-US" sz="1800" dirty="0">
                <a:latin typeface="Merriweather" panose="00000500000000000000" pitchFamily="2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latin typeface="Merriweather" panose="00000500000000000000" pitchFamily="2" charset="0"/>
              </a:rPr>
              <a:t> </a:t>
            </a:r>
            <a:r>
              <a:rPr lang="en-US" sz="1800" b="1" dirty="0">
                <a:latin typeface="Merriweather" panose="00000500000000000000" pitchFamily="2" charset="0"/>
              </a:rPr>
              <a:t>0.7532</a:t>
            </a:r>
            <a:r>
              <a:rPr lang="en-US" sz="1800" dirty="0">
                <a:latin typeface="Merriweather" panose="00000500000000000000" pitchFamily="2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latin typeface="Merriweather" panose="00000500000000000000" pitchFamily="2" charset="0"/>
              </a:rPr>
              <a:t>To improve the accuracy, </a:t>
            </a:r>
            <a:r>
              <a:rPr lang="en-US" sz="1800" b="1" dirty="0">
                <a:latin typeface="Merriweather" panose="00000500000000000000" pitchFamily="2" charset="0"/>
              </a:rPr>
              <a:t>normalization</a:t>
            </a:r>
            <a:r>
              <a:rPr lang="en-US" sz="1800" dirty="0">
                <a:latin typeface="Merriweather" panose="00000500000000000000" pitchFamily="2" charset="0"/>
              </a:rPr>
              <a:t> and </a:t>
            </a:r>
            <a:r>
              <a:rPr lang="en-US" sz="1800" b="1" dirty="0">
                <a:latin typeface="Merriweather" panose="00000500000000000000" pitchFamily="2" charset="0"/>
              </a:rPr>
              <a:t>hyperparameter tuning</a:t>
            </a:r>
            <a:r>
              <a:rPr lang="en-US" sz="1800" dirty="0">
                <a:latin typeface="Merriweather" panose="00000500000000000000" pitchFamily="2" charset="0"/>
              </a:rPr>
              <a:t> were applied. Results are:</a:t>
            </a:r>
          </a:p>
          <a:p>
            <a:pPr marL="0" indent="0">
              <a:buNone/>
            </a:pPr>
            <a:r>
              <a:rPr lang="en-US" sz="1800" dirty="0">
                <a:latin typeface="Merriweather" panose="00000500000000000000" pitchFamily="2" charset="0"/>
              </a:rPr>
              <a:t>Training dataset</a:t>
            </a:r>
            <a:r>
              <a:rPr lang="en-US" sz="1800" b="1" dirty="0">
                <a:latin typeface="Merriweather" panose="00000500000000000000" pitchFamily="2" charset="0"/>
                <a:sym typeface="Wingdings" panose="05000000000000000000" pitchFamily="2" charset="2"/>
              </a:rPr>
              <a:t></a:t>
            </a:r>
            <a:r>
              <a:rPr lang="en-US" sz="1800" b="1" dirty="0">
                <a:latin typeface="Merriweather" panose="00000500000000000000" pitchFamily="2" charset="0"/>
              </a:rPr>
              <a:t> 0.9561</a:t>
            </a:r>
            <a:r>
              <a:rPr lang="en-US" sz="1800" dirty="0">
                <a:latin typeface="Merriweather" panose="00000500000000000000" pitchFamily="2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latin typeface="Merriweather" panose="00000500000000000000" pitchFamily="2" charset="0"/>
              </a:rPr>
              <a:t>Testing dataset </a:t>
            </a:r>
            <a:r>
              <a:rPr lang="en-US" sz="1800" dirty="0">
                <a:latin typeface="Merriweather" panose="00000500000000000000" pitchFamily="2" charset="0"/>
                <a:sym typeface="Wingdings" panose="05000000000000000000" pitchFamily="2" charset="2"/>
              </a:rPr>
              <a:t> </a:t>
            </a:r>
            <a:r>
              <a:rPr lang="en-US" sz="1800" b="1" dirty="0">
                <a:latin typeface="Merriweather" panose="00000500000000000000" pitchFamily="2" charset="0"/>
              </a:rPr>
              <a:t>0.9485</a:t>
            </a:r>
            <a:r>
              <a:rPr lang="en-US" sz="1800" dirty="0">
                <a:latin typeface="Merriweather" panose="00000500000000000000" pitchFamily="2" charset="0"/>
              </a:rPr>
              <a:t> </a:t>
            </a:r>
          </a:p>
          <a:p>
            <a:pPr marL="0" indent="0">
              <a:buNone/>
            </a:pPr>
            <a:endParaRPr lang="en-US" sz="1800" b="1" dirty="0">
              <a:latin typeface="Merriweather" panose="000005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BEC76-2562-451D-85D9-E99CAB0DC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971-EED9-4F9D-B67E-5DF3C3C11472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684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82F0E-CDF0-D5F2-7B02-AC95E7444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1207F-5620-D02B-8D18-E029E3DC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3" y="452718"/>
            <a:ext cx="9961382" cy="402047"/>
          </a:xfrm>
        </p:spPr>
        <p:txBody>
          <a:bodyPr/>
          <a:lstStyle/>
          <a:p>
            <a:r>
              <a:rPr lang="en-US" sz="2000" dirty="0">
                <a:latin typeface="Merriweather" panose="00000500000000000000" pitchFamily="2" charset="0"/>
              </a:rPr>
              <a:t>Confusion Matrix using Non-Naïve Bayes:</a:t>
            </a:r>
            <a:endParaRPr lang="en-IN" sz="2000" dirty="0">
              <a:latin typeface="Merriweather" panose="00000500000000000000" pitchFamily="2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C186474-AA95-24E9-312C-7CE8064551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9452" y="1202690"/>
            <a:ext cx="5913782" cy="5139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600" b="1" dirty="0">
                <a:latin typeface="Merriweather" panose="00000500000000000000" pitchFamily="2" charset="0"/>
              </a:rPr>
              <a:t>This is the heatmap for test dataset.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600" b="1" dirty="0">
              <a:latin typeface="Merriweather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-Rows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: Represent the true labels (0 to 9).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-Columns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: Represent the predicted labels (0 to 9).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600" dirty="0">
              <a:latin typeface="Merriweather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Key Observations: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rriweather" panose="00000500000000000000" pitchFamily="2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For digits (i.e. 0,1,9) the diagonal values are higher than other values in their row, shows model perform well in identifying these objects.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600" dirty="0">
                <a:latin typeface="Merriweather" panose="00000500000000000000" pitchFamily="2" charset="0"/>
              </a:rPr>
              <a:t>For example: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600" dirty="0">
                <a:latin typeface="Merriweather" panose="00000500000000000000" pitchFamily="2" charset="0"/>
              </a:rPr>
              <a:t>0 </a:t>
            </a:r>
            <a:r>
              <a:rPr lang="en-US" altLang="en-US" sz="1600" dirty="0">
                <a:latin typeface="Merriweather" panose="00000500000000000000" pitchFamily="2" charset="0"/>
                <a:sym typeface="Wingdings" panose="05000000000000000000" pitchFamily="2" charset="2"/>
              </a:rPr>
              <a:t></a:t>
            </a:r>
            <a:r>
              <a:rPr lang="en-US" altLang="en-US" sz="1600" dirty="0">
                <a:latin typeface="Merriweather" panose="00000500000000000000" pitchFamily="2" charset="0"/>
              </a:rPr>
              <a:t> 967 correct predictions.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  <a:sym typeface="Wingdings" panose="05000000000000000000" pitchFamily="2" charset="2"/>
              </a:rPr>
              <a:t> 1119 correct predictions.</a:t>
            </a:r>
            <a:endParaRPr lang="en-US" altLang="en-US" sz="1600" dirty="0">
              <a:latin typeface="Merriweather" panose="00000500000000000000" pitchFamily="2" charset="0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rriweather" panose="00000500000000000000" pitchFamily="2" charset="0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600" dirty="0">
                <a:latin typeface="Merriweather" panose="00000500000000000000" pitchFamily="2" charset="0"/>
                <a:sym typeface="Wingdings" panose="05000000000000000000" pitchFamily="2" charset="2"/>
              </a:rPr>
              <a:t>2.  </a:t>
            </a:r>
            <a:r>
              <a:rPr lang="en-US" sz="1600" dirty="0">
                <a:latin typeface="Merriweather" panose="00000500000000000000" pitchFamily="2" charset="0"/>
              </a:rPr>
              <a:t>The off-diagonal values indicate where the model has incorrectly classified a digit.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  <a:sym typeface="Wingdings" panose="05000000000000000000" pitchFamily="2" charset="2"/>
              </a:rPr>
              <a:t>For Example: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  <a:sym typeface="Wingdings" panose="05000000000000000000" pitchFamily="2" charset="2"/>
              </a:rPr>
              <a:t>-Digit 4 of true label is confused with digit 9 : 34 times.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600" dirty="0">
                <a:latin typeface="Merriweather" panose="00000500000000000000" pitchFamily="2" charset="0"/>
                <a:sym typeface="Wingdings" panose="05000000000000000000" pitchFamily="2" charset="2"/>
              </a:rPr>
              <a:t>-Digit 7 is confused as 9 :50 times.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rriweather" panose="00000500000000000000" pitchFamily="2" charset="0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rriweather" panose="00000500000000000000" pitchFamily="2" charset="0"/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AF78E-3856-D3EC-21F4-1D5EDC8CB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965" y="854764"/>
            <a:ext cx="6308035" cy="602374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A392B-D127-6BD1-9E41-CA82B90A5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971-EED9-4F9D-B67E-5DF3C3C11472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55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747EB-0A8D-4301-FB3D-44403B36D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0221"/>
          </a:xfrm>
        </p:spPr>
        <p:txBody>
          <a:bodyPr/>
          <a:lstStyle/>
          <a:p>
            <a:r>
              <a:rPr lang="en-US" sz="2000" dirty="0"/>
              <a:t>Comparison between Naïve and Non-Naïve Classifier based on Confusion Matrix Heatmap:</a:t>
            </a:r>
            <a:endParaRPr lang="en-IN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8121F-77A3-F4A6-29DB-A137A162D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826" y="1431236"/>
            <a:ext cx="4654825" cy="576262"/>
          </a:xfrm>
        </p:spPr>
        <p:txBody>
          <a:bodyPr/>
          <a:lstStyle/>
          <a:p>
            <a:r>
              <a:rPr lang="en-US" dirty="0"/>
              <a:t>Naïve Classifier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5DA52-A2DA-D9AC-F3E5-9640B5C47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4826" y="2285795"/>
            <a:ext cx="4654825" cy="39705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Merriweather" panose="00000500000000000000" pitchFamily="2" charset="0"/>
              </a:rPr>
              <a:t>1. Average Diagonal Dominance.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600" dirty="0">
                <a:latin typeface="Merriweather" panose="00000500000000000000" pitchFamily="2" charset="0"/>
              </a:rPr>
              <a:t>0 </a:t>
            </a:r>
            <a:r>
              <a:rPr lang="en-US" altLang="en-US" sz="1600" dirty="0">
                <a:latin typeface="Merriweather" panose="00000500000000000000" pitchFamily="2" charset="0"/>
                <a:sym typeface="Wingdings" panose="05000000000000000000" pitchFamily="2" charset="2"/>
              </a:rPr>
              <a:t></a:t>
            </a:r>
            <a:r>
              <a:rPr lang="en-US" altLang="en-US" sz="1600" dirty="0">
                <a:latin typeface="Merriweather" panose="00000500000000000000" pitchFamily="2" charset="0"/>
              </a:rPr>
              <a:t> 902 correct predictions.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  <a:sym typeface="Wingdings" panose="05000000000000000000" pitchFamily="2" charset="2"/>
              </a:rPr>
              <a:t> 1095 correct predictions.</a:t>
            </a:r>
            <a:endParaRPr lang="en-US" altLang="en-US" sz="1600" dirty="0">
              <a:latin typeface="Merriweather" panose="00000500000000000000" pitchFamily="2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IN" sz="1600" dirty="0">
              <a:latin typeface="Merriweather" panose="00000500000000000000" pitchFamily="2" charset="0"/>
            </a:endParaRPr>
          </a:p>
          <a:p>
            <a:pPr marL="0" indent="0">
              <a:buNone/>
            </a:pPr>
            <a:r>
              <a:rPr lang="en-IN" sz="1600" dirty="0">
                <a:latin typeface="Merriweather" panose="00000500000000000000" pitchFamily="2" charset="0"/>
              </a:rPr>
              <a:t>2. More Misclassifications.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  <a:sym typeface="Wingdings" panose="05000000000000000000" pitchFamily="2" charset="2"/>
              </a:rPr>
              <a:t>Digit 4 of true label is confused with digit 9 : 279 times.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600" dirty="0">
                <a:latin typeface="Merriweather" panose="00000500000000000000" pitchFamily="2" charset="0"/>
                <a:sym typeface="Wingdings" panose="05000000000000000000" pitchFamily="2" charset="2"/>
              </a:rPr>
              <a:t>-Digit 7 is confused as 9 :104 times.</a:t>
            </a:r>
          </a:p>
          <a:p>
            <a:pPr marL="0" indent="0">
              <a:buNone/>
            </a:pPr>
            <a:r>
              <a:rPr lang="en-IN" sz="1600" dirty="0">
                <a:latin typeface="Merriweather" panose="00000500000000000000" pitchFamily="2" charset="0"/>
              </a:rPr>
              <a:t>3. Average Accuracy(</a:t>
            </a:r>
            <a:r>
              <a:rPr lang="en-US" sz="1600" b="1" dirty="0">
                <a:latin typeface="Merriweather" panose="00000500000000000000" pitchFamily="2" charset="0"/>
              </a:rPr>
              <a:t>0.8146</a:t>
            </a:r>
            <a:r>
              <a:rPr lang="en-IN" sz="1600" dirty="0">
                <a:latin typeface="Merriweather" panose="00000500000000000000" pitchFamily="2" charset="0"/>
              </a:rPr>
              <a:t>).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9C9299-2D88-8987-B354-7DBBBDC094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4495" y="1431236"/>
            <a:ext cx="4396339" cy="576262"/>
          </a:xfrm>
        </p:spPr>
        <p:txBody>
          <a:bodyPr/>
          <a:lstStyle/>
          <a:p>
            <a:r>
              <a:rPr lang="en-US" dirty="0"/>
              <a:t>Non-Naïve Classifier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559791-66CA-8709-E81A-DEB2B5BAF9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99651" y="2285795"/>
            <a:ext cx="4551183" cy="39705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Merriweather" panose="00000500000000000000" pitchFamily="2" charset="0"/>
              </a:rPr>
              <a:t>1. Improved Diagonal Dominance.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600" dirty="0">
                <a:latin typeface="Merriweather" panose="00000500000000000000" pitchFamily="2" charset="0"/>
              </a:rPr>
              <a:t>0 </a:t>
            </a:r>
            <a:r>
              <a:rPr lang="en-US" altLang="en-US" sz="1600" dirty="0">
                <a:latin typeface="Merriweather" panose="00000500000000000000" pitchFamily="2" charset="0"/>
                <a:sym typeface="Wingdings" panose="05000000000000000000" pitchFamily="2" charset="2"/>
              </a:rPr>
              <a:t></a:t>
            </a:r>
            <a:r>
              <a:rPr lang="en-US" altLang="en-US" sz="1600" dirty="0">
                <a:latin typeface="Merriweather" panose="00000500000000000000" pitchFamily="2" charset="0"/>
              </a:rPr>
              <a:t> 967 correct predictions.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  <a:sym typeface="Wingdings" panose="05000000000000000000" pitchFamily="2" charset="2"/>
              </a:rPr>
              <a:t> 1119 correct predictions.</a:t>
            </a:r>
            <a:endParaRPr lang="en-US" altLang="en-US" sz="1600" dirty="0">
              <a:latin typeface="Merriweather" panose="00000500000000000000" pitchFamily="2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IN" sz="1600" dirty="0">
              <a:latin typeface="Merriweather" panose="00000500000000000000" pitchFamily="2" charset="0"/>
            </a:endParaRPr>
          </a:p>
          <a:p>
            <a:pPr marL="0" indent="0">
              <a:buNone/>
            </a:pPr>
            <a:r>
              <a:rPr lang="en-IN" sz="1600" dirty="0">
                <a:latin typeface="Merriweather" panose="00000500000000000000" pitchFamily="2" charset="0"/>
              </a:rPr>
              <a:t>2. Reduced Off-Diagonal Values (Misclassifications)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  <a:sym typeface="Wingdings" panose="05000000000000000000" pitchFamily="2" charset="2"/>
              </a:rPr>
              <a:t>Digit 4 of true label is confused with digit 9 : 34 times.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600" dirty="0">
                <a:latin typeface="Merriweather" panose="00000500000000000000" pitchFamily="2" charset="0"/>
                <a:sym typeface="Wingdings" panose="05000000000000000000" pitchFamily="2" charset="2"/>
              </a:rPr>
              <a:t>-Digit 7 is confused as 9 :50 times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sz="1600" dirty="0">
              <a:latin typeface="Merriweather" panose="00000500000000000000" pitchFamily="2" charset="0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1600" dirty="0">
                <a:latin typeface="Merriweather" panose="00000500000000000000" pitchFamily="2" charset="0"/>
                <a:sym typeface="Wingdings" panose="05000000000000000000" pitchFamily="2" charset="2"/>
              </a:rPr>
              <a:t>3. Good Accuracy(</a:t>
            </a:r>
            <a:r>
              <a:rPr lang="en-US" sz="1600" b="1" dirty="0">
                <a:latin typeface="Merriweather" panose="00000500000000000000" pitchFamily="2" charset="0"/>
              </a:rPr>
              <a:t>0.9485</a:t>
            </a:r>
            <a:r>
              <a:rPr lang="en-US" sz="1600" dirty="0">
                <a:latin typeface="Merriweather" panose="00000500000000000000" pitchFamily="2" charset="0"/>
                <a:sym typeface="Wingdings" panose="05000000000000000000" pitchFamily="2" charset="2"/>
              </a:rPr>
              <a:t>)</a:t>
            </a:r>
            <a:r>
              <a:rPr lang="en-US" sz="1600" dirty="0">
                <a:latin typeface="Merriweather" panose="00000500000000000000" pitchFamily="2" charset="0"/>
              </a:rPr>
              <a:t> because more true labels align with predicted labels.</a:t>
            </a:r>
            <a:endParaRPr lang="en-IN" sz="1600" dirty="0">
              <a:latin typeface="Merriweather" panose="00000500000000000000" pitchFamily="2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7D4CEB-1E8C-F7BA-C208-31604EB14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971-EED9-4F9D-B67E-5DF3C3C11472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079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5B6D4-2FA1-D7F1-1B22-4EEB466C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49" y="452718"/>
            <a:ext cx="9683086" cy="610698"/>
          </a:xfrm>
        </p:spPr>
        <p:txBody>
          <a:bodyPr/>
          <a:lstStyle/>
          <a:p>
            <a:r>
              <a:rPr lang="en-US" dirty="0"/>
              <a:t>Conclusion: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BE38A-FD62-739A-AB61-5376B58CF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971-EED9-4F9D-B67E-5DF3C3C11472}" type="slidenum">
              <a:rPr lang="en-IN" smtClean="0"/>
              <a:t>15</a:t>
            </a:fld>
            <a:endParaRPr lang="en-I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0770A04-42B6-4BBB-9E9C-B7F2657003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762345"/>
            <a:ext cx="11548940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8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Key Takeaway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rriweather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- While Naive Bayes is a good baseline, the non-Naive Bayes model (e.g., CNN or similar) is better suited for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digit recognition tasks in real-world garage invoices due to its ability to handle complexities like noisy inputs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and diverse handwriting styles.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rriweather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rriweather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Next Steps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rriweather" panose="00000500000000000000" pitchFamily="2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Integrate the non-Naive Bayes model into an invoice processing pipeline.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rriweather" panose="00000500000000000000" pitchFamily="2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Collect and label additional real-world garage invoice samples for fine-tuning.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rriweather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-     Explore further optimization to balance accuracy and computational efficiency for large-scale deployments.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285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0CADBD-5B1B-A63B-E343-08B6C9C827A8}"/>
              </a:ext>
            </a:extLst>
          </p:cNvPr>
          <p:cNvSpPr txBox="1"/>
          <p:nvPr/>
        </p:nvSpPr>
        <p:spPr>
          <a:xfrm>
            <a:off x="2176670" y="2107095"/>
            <a:ext cx="76133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THANK  YOU</a:t>
            </a:r>
            <a:endParaRPr lang="en-IN" sz="9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9D07D-85DF-335E-8709-8A176711F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971-EED9-4F9D-B67E-5DF3C3C11472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5387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A6E4-9E23-F682-F417-9D92442B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937" y="353327"/>
            <a:ext cx="9404723" cy="799612"/>
          </a:xfrm>
        </p:spPr>
        <p:txBody>
          <a:bodyPr/>
          <a:lstStyle/>
          <a:p>
            <a:r>
              <a:rPr lang="en-US" dirty="0"/>
              <a:t>CONTENTS: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526CB-B479-D704-EDA7-78773DF42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138" y="1461052"/>
            <a:ext cx="9582715" cy="4787347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Objective</a:t>
            </a:r>
          </a:p>
          <a:p>
            <a:pPr marL="457200" indent="-457200">
              <a:buAutoNum type="arabicPeriod"/>
            </a:pPr>
            <a:r>
              <a:rPr lang="en-US" dirty="0"/>
              <a:t>Problem Statement</a:t>
            </a:r>
          </a:p>
          <a:p>
            <a:pPr marL="457200" indent="-457200">
              <a:buAutoNum type="arabicPeriod"/>
            </a:pPr>
            <a:r>
              <a:rPr lang="en-US" dirty="0"/>
              <a:t>Solution Strategies</a:t>
            </a:r>
          </a:p>
          <a:p>
            <a:pPr marL="457200" indent="-457200">
              <a:buAutoNum type="arabicPeriod"/>
            </a:pPr>
            <a:r>
              <a:rPr lang="en-US" dirty="0"/>
              <a:t>Introduction to MNIST Dataset</a:t>
            </a:r>
          </a:p>
          <a:p>
            <a:pPr marL="457200" indent="-457200">
              <a:buAutoNum type="arabicPeriod"/>
            </a:pPr>
            <a:r>
              <a:rPr lang="en-US" dirty="0"/>
              <a:t>Naïve Bayes Classifier</a:t>
            </a:r>
          </a:p>
          <a:p>
            <a:pPr marL="457200" indent="-457200">
              <a:buAutoNum type="arabicPeriod"/>
            </a:pPr>
            <a:r>
              <a:rPr lang="en-US" dirty="0"/>
              <a:t>Non-Naïve Bayes Classifier</a:t>
            </a:r>
          </a:p>
          <a:p>
            <a:pPr marL="457200" indent="-457200">
              <a:buAutoNum type="arabicPeriod"/>
            </a:pPr>
            <a:r>
              <a:rPr lang="en-US" dirty="0"/>
              <a:t>Comparison</a:t>
            </a:r>
          </a:p>
          <a:p>
            <a:pPr marL="457200" indent="-457200">
              <a:buAutoNum type="arabicPeriod"/>
            </a:pPr>
            <a:r>
              <a:rPr lang="en-US" dirty="0"/>
              <a:t>Conclusion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85090-2D1F-AF17-A401-BC609863D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971-EED9-4F9D-B67E-5DF3C3C11472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230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2C739C-E4F0-F2BC-9DFE-67F8E57FEA06}"/>
              </a:ext>
            </a:extLst>
          </p:cNvPr>
          <p:cNvSpPr txBox="1"/>
          <p:nvPr/>
        </p:nvSpPr>
        <p:spPr>
          <a:xfrm rot="10800000" flipV="1">
            <a:off x="149087" y="1034072"/>
            <a:ext cx="12042912" cy="3224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100"/>
              </a:lnSpc>
            </a:pPr>
            <a:r>
              <a:rPr lang="en-US" sz="2800" b="1" dirty="0">
                <a:latin typeface="Merriweather" panose="00000500000000000000" pitchFamily="2" charset="0"/>
              </a:rPr>
              <a:t>Objective</a:t>
            </a:r>
            <a:r>
              <a:rPr lang="en-US" sz="2800" dirty="0">
                <a:latin typeface="Merriweather" panose="00000500000000000000" pitchFamily="2" charset="0"/>
              </a:rPr>
              <a:t>:</a:t>
            </a:r>
          </a:p>
          <a:p>
            <a:pPr>
              <a:lnSpc>
                <a:spcPts val="3100"/>
              </a:lnSpc>
            </a:pPr>
            <a:endParaRPr lang="en-US" sz="2800" dirty="0">
              <a:latin typeface="Merriweather" panose="00000500000000000000" pitchFamily="2" charset="0"/>
            </a:endParaRPr>
          </a:p>
          <a:p>
            <a:pPr>
              <a:lnSpc>
                <a:spcPts val="3100"/>
              </a:lnSpc>
            </a:pPr>
            <a:r>
              <a:rPr lang="en-US" dirty="0">
                <a:latin typeface="Merriweather" panose="00000500000000000000" pitchFamily="2" charset="0"/>
              </a:rPr>
              <a:t>Develop and utilize a machine learning model trained on the </a:t>
            </a:r>
            <a:r>
              <a:rPr lang="en-US" b="1" dirty="0">
                <a:latin typeface="Merriweather" panose="00000500000000000000" pitchFamily="2" charset="0"/>
              </a:rPr>
              <a:t>MNIST dataset</a:t>
            </a:r>
            <a:r>
              <a:rPr lang="en-US" dirty="0">
                <a:latin typeface="Merriweather" panose="00000500000000000000" pitchFamily="2" charset="0"/>
              </a:rPr>
              <a:t> to accurately recognize handwritten digits from invoices. MNIST stands for </a:t>
            </a:r>
            <a:r>
              <a:rPr lang="en-US" dirty="0">
                <a:effectLst/>
                <a:latin typeface="Merriweather" panose="00000500000000000000" pitchFamily="2" charset="0"/>
              </a:rPr>
              <a:t>Modified National Institute of Standards and Technology.</a:t>
            </a:r>
            <a:endParaRPr lang="en-US" dirty="0">
              <a:latin typeface="Merriweather" panose="00000500000000000000" pitchFamily="2" charset="0"/>
            </a:endParaRPr>
          </a:p>
          <a:p>
            <a:pPr>
              <a:lnSpc>
                <a:spcPts val="3100"/>
              </a:lnSpc>
            </a:pPr>
            <a:r>
              <a:rPr lang="en-US" dirty="0">
                <a:latin typeface="Merriweather" panose="00000500000000000000" pitchFamily="2" charset="0"/>
              </a:rPr>
              <a:t>This will enable the automation of data extraction processes, ensuring efficiency and reducing errors in reading critical information such as invoice numbers, dates, amounts, and other numerical data.</a:t>
            </a:r>
          </a:p>
          <a:p>
            <a:pPr marL="0" indent="0">
              <a:lnSpc>
                <a:spcPts val="3100"/>
              </a:lnSpc>
              <a:buNone/>
            </a:pPr>
            <a:endParaRPr lang="en-US" sz="180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C02BF521-B30C-6CF5-C858-A5F43F2B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9504"/>
            <a:ext cx="12192000" cy="18784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273BC5-AA64-338D-4221-AE92117C1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971-EED9-4F9D-B67E-5DF3C3C11472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185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168841B-B2DB-1596-BF55-DDC9D62A0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5679"/>
            <a:ext cx="4194313" cy="313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7B2423-E32A-08F5-C7C2-F4511F1B8139}"/>
              </a:ext>
            </a:extLst>
          </p:cNvPr>
          <p:cNvSpPr txBox="1"/>
          <p:nvPr/>
        </p:nvSpPr>
        <p:spPr>
          <a:xfrm>
            <a:off x="4273826" y="705679"/>
            <a:ext cx="7504044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erriweather" panose="00000500000000000000" pitchFamily="2" charset="0"/>
              </a:rPr>
              <a:t>Problem Statement: </a:t>
            </a:r>
          </a:p>
          <a:p>
            <a:endParaRPr lang="en-US" sz="1600" dirty="0">
              <a:latin typeface="Merriweather" panose="00000500000000000000" pitchFamily="2" charset="0"/>
            </a:endParaRPr>
          </a:p>
          <a:p>
            <a:r>
              <a:rPr lang="en-US" sz="1600" dirty="0">
                <a:latin typeface="Merriweather" panose="00000500000000000000" pitchFamily="2" charset="0"/>
              </a:rPr>
              <a:t>In garages, handwritten data entry for critical details like invoice numbers, dates, payment details, product/service descriptions, VAT information, and total amounts often leads to challenges such as:</a:t>
            </a:r>
          </a:p>
          <a:p>
            <a:endParaRPr lang="en-US" sz="1600" dirty="0">
              <a:latin typeface="Merriweather" panose="00000500000000000000" pitchFamily="2" charset="0"/>
            </a:endParaRPr>
          </a:p>
          <a:p>
            <a:endParaRPr lang="en-US" sz="1600" dirty="0">
              <a:latin typeface="Merriweather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Merriweather" panose="00000500000000000000" pitchFamily="2" charset="0"/>
              </a:rPr>
              <a:t>Misinterpretation of Handwriting</a:t>
            </a:r>
            <a:r>
              <a:rPr lang="en-US" sz="1600" dirty="0">
                <a:latin typeface="Merriweather" panose="00000500000000000000" pitchFamily="2" charset="0"/>
              </a:rPr>
              <a:t>: </a:t>
            </a:r>
          </a:p>
          <a:p>
            <a:r>
              <a:rPr lang="en-US" sz="1600" dirty="0">
                <a:latin typeface="Merriweather" panose="00000500000000000000" pitchFamily="2" charset="0"/>
              </a:rPr>
              <a:t>-Errors arise from unclear handwriting and variations in styles.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latin typeface="Merriweather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Merriweather" panose="00000500000000000000" pitchFamily="2" charset="0"/>
              </a:rPr>
              <a:t>Financial Discrepancies</a:t>
            </a:r>
            <a:r>
              <a:rPr lang="en-US" sz="1600" dirty="0">
                <a:latin typeface="Merriweather" panose="00000500000000000000" pitchFamily="2" charset="0"/>
              </a:rPr>
              <a:t>: </a:t>
            </a:r>
          </a:p>
          <a:p>
            <a:r>
              <a:rPr lang="en-US" sz="1600" dirty="0">
                <a:latin typeface="Merriweather" panose="00000500000000000000" pitchFamily="2" charset="0"/>
              </a:rPr>
              <a:t>-Time-consuming manual entry can lead to errors in totals, taxes, or VAT, causing billing mistakes and financial losses.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latin typeface="Merriweather" panose="00000500000000000000" pitchFamily="2" charset="0"/>
            </a:endParaRPr>
          </a:p>
          <a:p>
            <a:endParaRPr lang="en-US" sz="1600" dirty="0">
              <a:latin typeface="Merriweather" panose="00000500000000000000" pitchFamily="2" charset="0"/>
            </a:endParaRPr>
          </a:p>
          <a:p>
            <a:endParaRPr lang="en-US" sz="1600" dirty="0">
              <a:latin typeface="Merriweather" panose="00000500000000000000" pitchFamily="2" charset="0"/>
            </a:endParaRPr>
          </a:p>
          <a:p>
            <a:endParaRPr lang="en-US" sz="1600" dirty="0">
              <a:latin typeface="Merriweather" panose="00000500000000000000" pitchFamily="2" charset="0"/>
            </a:endParaRPr>
          </a:p>
          <a:p>
            <a:r>
              <a:rPr lang="en-US" sz="1600" dirty="0">
                <a:latin typeface="Merriweather" panose="00000500000000000000" pitchFamily="2" charset="0"/>
              </a:rPr>
              <a:t>These challenges emphasize the need for an effective data modeling solution to improve accuracy, reliability, and efficiency in managing garage operations.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5FFF2F3-D15E-A111-C4B3-77E4A9987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53948"/>
            <a:ext cx="4194313" cy="259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401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F539B-E0DE-4BB4-42C9-8BBD33AA5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0039"/>
          </a:xfrm>
        </p:spPr>
        <p:txBody>
          <a:bodyPr/>
          <a:lstStyle/>
          <a:p>
            <a:r>
              <a:rPr lang="en-US" dirty="0"/>
              <a:t>Solution Strategies: 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0A46473-8B86-927A-16AC-30E8DFF725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7504" y="1758941"/>
            <a:ext cx="11499574" cy="4360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rriweather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Using digital systems for invoicing and pricing (e.g., Point of Sale systems).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rriweather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 Employing OCR(</a:t>
            </a:r>
            <a:r>
              <a:rPr lang="en-IN" sz="1800" dirty="0">
                <a:latin typeface="Merriweather" panose="00000500000000000000" pitchFamily="2" charset="0"/>
              </a:rPr>
              <a:t>Optical Character Recognition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) tools or training machine learning models to recognize handwritten digits effectively.</a:t>
            </a:r>
            <a:endParaRPr lang="en-US" altLang="en-US" sz="1800" dirty="0">
              <a:latin typeface="Merriweather" panose="00000500000000000000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Merriweather" panose="00000500000000000000" pitchFamily="2" charset="0"/>
              </a:rPr>
              <a:t>Based on the identified solution ideas, I proceeded with training</a:t>
            </a:r>
            <a:r>
              <a:rPr lang="en-US" sz="1800" b="1" dirty="0">
                <a:latin typeface="Merriweather" panose="00000500000000000000" pitchFamily="2" charset="0"/>
              </a:rPr>
              <a:t> </a:t>
            </a:r>
            <a:r>
              <a:rPr lang="en-US" sz="1800" dirty="0">
                <a:latin typeface="Merriweather" panose="00000500000000000000" pitchFamily="2" charset="0"/>
              </a:rPr>
              <a:t>machine</a:t>
            </a:r>
            <a:r>
              <a:rPr lang="en-US" sz="1800" b="1" dirty="0">
                <a:latin typeface="Merriweather" panose="00000500000000000000" pitchFamily="2" charset="0"/>
              </a:rPr>
              <a:t> </a:t>
            </a:r>
            <a:r>
              <a:rPr lang="en-US" sz="1800" dirty="0">
                <a:latin typeface="Merriweather" panose="00000500000000000000" pitchFamily="2" charset="0"/>
              </a:rPr>
              <a:t>learning</a:t>
            </a:r>
            <a:r>
              <a:rPr lang="en-US" sz="1800" b="1" dirty="0">
                <a:latin typeface="Merriweather" panose="00000500000000000000" pitchFamily="2" charset="0"/>
              </a:rPr>
              <a:t> </a:t>
            </a:r>
            <a:r>
              <a:rPr lang="en-US" sz="1800" dirty="0">
                <a:latin typeface="Merriweather" panose="00000500000000000000" pitchFamily="2" charset="0"/>
              </a:rPr>
              <a:t>models to recognize handwritten digits effectively. The following steps will be undertaken: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latin typeface="Merriweather" panose="00000500000000000000" pitchFamily="2" charset="0"/>
              </a:rPr>
              <a:t>Dataset Selection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latin typeface="Merriweather" panose="00000500000000000000" pitchFamily="2" charset="0"/>
              </a:rPr>
              <a:t>Model Training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latin typeface="Merriweather" panose="00000500000000000000" pitchFamily="2" charset="0"/>
              </a:rPr>
              <a:t>Model Evaluation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800" dirty="0">
              <a:latin typeface="Merriweather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1800" dirty="0">
                <a:latin typeface="Merriweather" panose="00000500000000000000" pitchFamily="2" charset="0"/>
              </a:rPr>
              <a:t>This approach addresses the challenges of misinterpretation and inefficiencies in handwritten data processing by leveraging automation through machine learning.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rriweather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I </a:t>
            </a:r>
          </a:p>
        </p:txBody>
      </p:sp>
      <p:pic>
        <p:nvPicPr>
          <p:cNvPr id="5127" name="Picture 7">
            <a:extLst>
              <a:ext uri="{FF2B5EF4-FFF2-40B4-BE49-F238E27FC236}">
                <a16:creationId xmlns:a16="http://schemas.microsoft.com/office/drawing/2014/main" id="{28B71D5A-8D75-B941-E516-95850035D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512" y="178906"/>
            <a:ext cx="2596392" cy="158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5957B-5F6B-668F-AE81-EB727562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971-EED9-4F9D-B67E-5DF3C3C11472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35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32" y="844826"/>
            <a:ext cx="7848600" cy="805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41"/>
              </a:lnSpc>
            </a:pPr>
            <a:r>
              <a:rPr lang="en-US" sz="4042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Introduction to MNIST Dataset</a:t>
            </a:r>
            <a:endParaRPr lang="en-US" sz="4042" dirty="0"/>
          </a:p>
        </p:txBody>
      </p:sp>
      <p:sp>
        <p:nvSpPr>
          <p:cNvPr id="3" name="Text 1"/>
          <p:cNvSpPr/>
          <p:nvPr/>
        </p:nvSpPr>
        <p:spPr>
          <a:xfrm>
            <a:off x="719832" y="1818860"/>
            <a:ext cx="2571155" cy="387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MNIST Dataset: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19832" y="2206486"/>
            <a:ext cx="5125244" cy="1818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600" dirty="0">
                <a:latin typeface="Merriweather" panose="00000500000000000000" pitchFamily="2" charset="0"/>
              </a:rPr>
              <a:t>The MNIST dataset is a collection of handwritten digit images, widely used for training and evaluating machine learning models. MNIST is a large database of small, square 28×28-pixel grayscale images of handwritten single digits between 0 and 9.</a:t>
            </a:r>
          </a:p>
          <a:p>
            <a:pPr>
              <a:lnSpc>
                <a:spcPts val="2583"/>
              </a:lnSpc>
            </a:pPr>
            <a:endParaRPr lang="en-US" sz="1600" dirty="0"/>
          </a:p>
          <a:p>
            <a:pPr>
              <a:lnSpc>
                <a:spcPts val="2583"/>
              </a:lnSpc>
            </a:pPr>
            <a:r>
              <a:rPr lang="en-US" sz="1583" dirty="0">
                <a:latin typeface="Merriweather" panose="00000500000000000000" pitchFamily="2" charset="0"/>
              </a:rPr>
              <a:t>Key Features:</a:t>
            </a:r>
          </a:p>
          <a:p>
            <a:pPr>
              <a:lnSpc>
                <a:spcPts val="2583"/>
              </a:lnSpc>
            </a:pPr>
            <a:r>
              <a:rPr lang="en-US" sz="1583" dirty="0">
                <a:latin typeface="Merriweather" panose="00000500000000000000" pitchFamily="2" charset="0"/>
              </a:rPr>
              <a:t>- Each image is labelled with respective digit it         represents.</a:t>
            </a:r>
          </a:p>
          <a:p>
            <a:pPr>
              <a:lnSpc>
                <a:spcPts val="2583"/>
              </a:lnSpc>
            </a:pPr>
            <a:r>
              <a:rPr lang="en-US" sz="1583" dirty="0">
                <a:latin typeface="Merriweather" panose="00000500000000000000" pitchFamily="2" charset="0"/>
              </a:rPr>
              <a:t>- A total of 10 class of digits i.e.(from 0 to 9)</a:t>
            </a:r>
          </a:p>
        </p:txBody>
      </p:sp>
      <p:sp>
        <p:nvSpPr>
          <p:cNvPr id="5" name="Text 3"/>
          <p:cNvSpPr/>
          <p:nvPr/>
        </p:nvSpPr>
        <p:spPr>
          <a:xfrm>
            <a:off x="6353275" y="1818860"/>
            <a:ext cx="2725539" cy="238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Relevance to Invoices: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6353274" y="2206487"/>
            <a:ext cx="5533925" cy="10038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Garage invoices often contain handwritten digits, making MNIST an ideal dataset for developing a model to recognize these digits.</a:t>
            </a:r>
            <a:endParaRPr lang="en-US" sz="1583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BB0D8F-A81A-39BA-7F8C-DE815933E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540" y="4025349"/>
            <a:ext cx="2790825" cy="259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8FB2BE-73CD-61D5-0E3B-A805DD3AADC9}"/>
              </a:ext>
            </a:extLst>
          </p:cNvPr>
          <p:cNvSpPr txBox="1"/>
          <p:nvPr/>
        </p:nvSpPr>
        <p:spPr>
          <a:xfrm>
            <a:off x="188843" y="775252"/>
            <a:ext cx="1168841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Merriweather" panose="00000500000000000000" pitchFamily="2" charset="0"/>
            </a:endParaRPr>
          </a:p>
          <a:p>
            <a:endParaRPr lang="en-US" dirty="0">
              <a:latin typeface="Merriweather" panose="00000500000000000000" pitchFamily="2" charset="0"/>
            </a:endParaRPr>
          </a:p>
          <a:p>
            <a:r>
              <a:rPr lang="en-US" dirty="0">
                <a:latin typeface="Merriweather" panose="00000500000000000000" pitchFamily="2" charset="0"/>
              </a:rPr>
              <a:t>While training a dataset with a machine learning model, in this scenario MNIST data is typically divided into two main sets: training set and testing set. </a:t>
            </a:r>
          </a:p>
          <a:p>
            <a:endParaRPr lang="en-US" dirty="0">
              <a:latin typeface="Merriweather" panose="00000500000000000000" pitchFamily="2" charset="0"/>
            </a:endParaRPr>
          </a:p>
          <a:p>
            <a:endParaRPr lang="en-US" dirty="0">
              <a:latin typeface="Merriweather" panose="00000500000000000000" pitchFamily="2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Merriweather" panose="00000500000000000000" pitchFamily="2" charset="0"/>
              </a:rPr>
              <a:t>Training Set: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latin typeface="Merriweather" panose="00000500000000000000" pitchFamily="2" charset="0"/>
              </a:rPr>
              <a:t>The training set is used to teach the model.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latin typeface="Merriweather" panose="00000500000000000000" pitchFamily="2" charset="0"/>
              </a:rPr>
              <a:t>It consists of labeled data, where the model learns patterns, relationships, and structures within the input data to make predictions.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latin typeface="Merriweather" panose="00000500000000000000" pitchFamily="2" charset="0"/>
              </a:rPr>
              <a:t>For example, in the MNIST dataset, the training set includes 60,000 images of handwritten digits with their respective labels (0–9).</a:t>
            </a:r>
          </a:p>
          <a:p>
            <a:pPr lvl="1"/>
            <a:endParaRPr lang="en-US" dirty="0">
              <a:latin typeface="Merriweather" panose="00000500000000000000" pitchFamily="2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Merriweather" panose="00000500000000000000" pitchFamily="2" charset="0"/>
              </a:rPr>
              <a:t>Testing Set: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latin typeface="Merriweather" panose="00000500000000000000" pitchFamily="2" charset="0"/>
              </a:rPr>
              <a:t>The testing set is a separate portion of the data used to evaluate the model’s performance.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latin typeface="Merriweather" panose="00000500000000000000" pitchFamily="2" charset="0"/>
              </a:rPr>
              <a:t>It ensures that the model generalizes well to unseen data and doesn’t overfit to the training set.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latin typeface="Merriweather" panose="00000500000000000000" pitchFamily="2" charset="0"/>
              </a:rPr>
              <a:t>In the MNIST dataset, the testing set includes 10,000 images that the model hasn’t seen during training.</a:t>
            </a:r>
          </a:p>
          <a:p>
            <a:pPr lvl="1"/>
            <a:endParaRPr lang="en-US" dirty="0">
              <a:latin typeface="Merriweather" panose="00000500000000000000" pitchFamily="2" charset="0"/>
            </a:endParaRPr>
          </a:p>
          <a:p>
            <a:pPr lvl="1"/>
            <a:endParaRPr lang="en-US" dirty="0">
              <a:latin typeface="Merriweather" panose="00000500000000000000" pitchFamily="2" charset="0"/>
            </a:endParaRPr>
          </a:p>
          <a:p>
            <a:endParaRPr lang="en-US" dirty="0">
              <a:latin typeface="Merriweather" panose="000005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19A97-8AE3-6AD5-7015-ADA767CFD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971-EED9-4F9D-B67E-5DF3C3C11472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927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13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4128" y="507603"/>
            <a:ext cx="4600972" cy="575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00"/>
              </a:lnSpc>
            </a:pPr>
            <a:r>
              <a:rPr lang="en-US" sz="3583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Training the Model</a:t>
            </a:r>
            <a:endParaRPr lang="en-US" sz="3583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28" y="1432322"/>
            <a:ext cx="460078" cy="4600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4129" y="2002731"/>
            <a:ext cx="2300486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Training Data</a:t>
            </a:r>
            <a:endParaRPr lang="en-US" sz="1792" dirty="0"/>
          </a:p>
        </p:txBody>
      </p:sp>
      <p:sp>
        <p:nvSpPr>
          <p:cNvPr id="6" name="Text 2"/>
          <p:cNvSpPr/>
          <p:nvPr/>
        </p:nvSpPr>
        <p:spPr>
          <a:xfrm>
            <a:off x="644129" y="2400598"/>
            <a:ext cx="3027858" cy="883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417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model is trained on a large subset of the MNIST dataset to learn patterns and associations.</a:t>
            </a:r>
            <a:endParaRPr lang="en-US" sz="1417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014" y="1432322"/>
            <a:ext cx="460078" cy="4600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948014" y="2002731"/>
            <a:ext cx="2300486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Optimization</a:t>
            </a:r>
            <a:endParaRPr lang="en-US" sz="1792" dirty="0"/>
          </a:p>
        </p:txBody>
      </p:sp>
      <p:sp>
        <p:nvSpPr>
          <p:cNvPr id="9" name="Text 4"/>
          <p:cNvSpPr/>
          <p:nvPr/>
        </p:nvSpPr>
        <p:spPr>
          <a:xfrm>
            <a:off x="3948014" y="2400598"/>
            <a:ext cx="3027858" cy="1177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417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During training, the model's parameters are adjusted to minimize errors and improve accuracy.</a:t>
            </a:r>
            <a:endParaRPr lang="en-US" sz="1417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256" y="4204196"/>
            <a:ext cx="460078" cy="46007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25756" y="4664274"/>
            <a:ext cx="628797" cy="397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Validation(Testing model)</a:t>
            </a:r>
            <a:endParaRPr lang="en-US" sz="1792" dirty="0"/>
          </a:p>
        </p:txBody>
      </p:sp>
      <p:sp>
        <p:nvSpPr>
          <p:cNvPr id="12" name="Text 6"/>
          <p:cNvSpPr/>
          <p:nvPr/>
        </p:nvSpPr>
        <p:spPr>
          <a:xfrm>
            <a:off x="2325755" y="5062142"/>
            <a:ext cx="3018828" cy="1288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417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Validation data is used to monitor model performance and prevent overfitting during training.</a:t>
            </a:r>
            <a:endParaRPr lang="en-US" sz="141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788AC-652A-5CEB-7E7B-335248332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8666854" cy="541195"/>
          </a:xfrm>
        </p:spPr>
        <p:txBody>
          <a:bodyPr/>
          <a:lstStyle/>
          <a:p>
            <a:r>
              <a:rPr lang="en-US" sz="2800" dirty="0"/>
              <a:t>Model Development: Using Naïve Bayes Classifier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D38F9-1322-B91F-2C3A-4D9A0D1A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262270"/>
            <a:ext cx="9404723" cy="49861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erriweather" panose="00000500000000000000" pitchFamily="2" charset="0"/>
              </a:rPr>
              <a:t>Data Preprocessing</a:t>
            </a:r>
            <a:r>
              <a:rPr lang="en-IN" sz="1800" dirty="0">
                <a:latin typeface="Merriweather" panose="00000500000000000000" pitchFamily="2" charset="0"/>
              </a:rPr>
              <a:t>: </a:t>
            </a:r>
          </a:p>
          <a:p>
            <a:pPr marL="0" indent="0">
              <a:buNone/>
            </a:pPr>
            <a:r>
              <a:rPr lang="en-IN" sz="1800" dirty="0">
                <a:latin typeface="Merriweather" panose="00000500000000000000" pitchFamily="2" charset="0"/>
              </a:rPr>
              <a:t>-Removing unwanted features. </a:t>
            </a:r>
          </a:p>
          <a:p>
            <a:pPr marL="0" indent="0">
              <a:buNone/>
            </a:pPr>
            <a:r>
              <a:rPr lang="en-US" sz="1800" dirty="0">
                <a:latin typeface="Merriweather" panose="00000500000000000000" pitchFamily="2" charset="0"/>
              </a:rPr>
              <a:t>-Normalizing the images to scale pixel values (e.g., [0, 1]).</a:t>
            </a:r>
          </a:p>
          <a:p>
            <a:pPr marL="0" indent="0">
              <a:buNone/>
            </a:pPr>
            <a:r>
              <a:rPr lang="en-US" sz="1800" dirty="0">
                <a:latin typeface="Merriweather" panose="00000500000000000000" pitchFamily="2" charset="0"/>
              </a:rPr>
              <a:t>- Hyperparameter Tuning</a:t>
            </a:r>
          </a:p>
          <a:p>
            <a:pPr marL="0" indent="0">
              <a:buNone/>
            </a:pPr>
            <a:r>
              <a:rPr lang="en-IN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erriweather" panose="00000500000000000000" pitchFamily="2" charset="0"/>
              </a:rPr>
              <a:t>Model Architecture</a:t>
            </a:r>
            <a:r>
              <a:rPr lang="en-IN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Merriweather" panose="00000500000000000000" pitchFamily="2" charset="0"/>
              </a:rPr>
              <a:t>: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Merriweather" panose="00000500000000000000" pitchFamily="2" charset="0"/>
              </a:rPr>
              <a:t> </a:t>
            </a:r>
            <a:r>
              <a:rPr lang="en-US" sz="1800" dirty="0">
                <a:latin typeface="Merriweather" panose="00000500000000000000" pitchFamily="2" charset="0"/>
              </a:rPr>
              <a:t>Naïve Bayes Classifier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erriweather" panose="00000500000000000000" pitchFamily="2" charset="0"/>
              </a:rPr>
              <a:t>Accuracy</a:t>
            </a:r>
            <a:r>
              <a:rPr lang="en-US" sz="1800" b="1" dirty="0">
                <a:latin typeface="Merriweather" panose="00000500000000000000" pitchFamily="2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latin typeface="Merriweather" panose="00000500000000000000" pitchFamily="2" charset="0"/>
              </a:rPr>
              <a:t>During the initial training of the model on the dataset, an accuracy rate received was:</a:t>
            </a:r>
          </a:p>
          <a:p>
            <a:pPr marL="0" indent="0">
              <a:buNone/>
            </a:pPr>
            <a:r>
              <a:rPr lang="en-US" sz="1800" dirty="0">
                <a:latin typeface="Merriweather" panose="00000500000000000000" pitchFamily="2" charset="0"/>
              </a:rPr>
              <a:t>Training dataset</a:t>
            </a:r>
            <a:r>
              <a:rPr lang="en-US" sz="1800" b="1" dirty="0">
                <a:latin typeface="Merriweather" panose="00000500000000000000" pitchFamily="2" charset="0"/>
                <a:sym typeface="Wingdings" panose="05000000000000000000" pitchFamily="2" charset="2"/>
              </a:rPr>
              <a:t></a:t>
            </a:r>
            <a:r>
              <a:rPr lang="en-US" sz="1800" b="1" dirty="0">
                <a:latin typeface="Merriweather" panose="00000500000000000000" pitchFamily="2" charset="0"/>
              </a:rPr>
              <a:t> 0.5938</a:t>
            </a:r>
            <a:r>
              <a:rPr lang="en-US" sz="1800" dirty="0">
                <a:latin typeface="Merriweather" panose="00000500000000000000" pitchFamily="2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latin typeface="Merriweather" panose="00000500000000000000" pitchFamily="2" charset="0"/>
              </a:rPr>
              <a:t>Testing dataset </a:t>
            </a:r>
            <a:r>
              <a:rPr lang="en-US" sz="1800" dirty="0">
                <a:latin typeface="Merriweather" panose="00000500000000000000" pitchFamily="2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latin typeface="Merriweather" panose="00000500000000000000" pitchFamily="2" charset="0"/>
              </a:rPr>
              <a:t> </a:t>
            </a:r>
            <a:r>
              <a:rPr lang="en-US" sz="1800" b="1" dirty="0">
                <a:latin typeface="Merriweather" panose="00000500000000000000" pitchFamily="2" charset="0"/>
              </a:rPr>
              <a:t>0.5878</a:t>
            </a:r>
            <a:r>
              <a:rPr lang="en-US" sz="1800" dirty="0">
                <a:latin typeface="Merriweather" panose="00000500000000000000" pitchFamily="2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latin typeface="Merriweather" panose="00000500000000000000" pitchFamily="2" charset="0"/>
              </a:rPr>
              <a:t>To improve the accuracy, </a:t>
            </a:r>
            <a:r>
              <a:rPr lang="en-US" sz="1800" b="1" dirty="0">
                <a:latin typeface="Merriweather" panose="00000500000000000000" pitchFamily="2" charset="0"/>
              </a:rPr>
              <a:t>normalization</a:t>
            </a:r>
            <a:r>
              <a:rPr lang="en-US" sz="1800" dirty="0">
                <a:latin typeface="Merriweather" panose="00000500000000000000" pitchFamily="2" charset="0"/>
              </a:rPr>
              <a:t> and </a:t>
            </a:r>
            <a:r>
              <a:rPr lang="en-US" sz="1800" b="1" dirty="0">
                <a:latin typeface="Merriweather" panose="00000500000000000000" pitchFamily="2" charset="0"/>
              </a:rPr>
              <a:t>hyperparameter tuning</a:t>
            </a:r>
            <a:r>
              <a:rPr lang="en-US" sz="1800" dirty="0">
                <a:latin typeface="Merriweather" panose="00000500000000000000" pitchFamily="2" charset="0"/>
              </a:rPr>
              <a:t> were applied. Results are:</a:t>
            </a:r>
          </a:p>
          <a:p>
            <a:pPr marL="0" indent="0">
              <a:buNone/>
            </a:pPr>
            <a:r>
              <a:rPr lang="en-US" sz="1800" dirty="0">
                <a:latin typeface="Merriweather" panose="00000500000000000000" pitchFamily="2" charset="0"/>
              </a:rPr>
              <a:t>Training dataset</a:t>
            </a:r>
            <a:r>
              <a:rPr lang="en-US" sz="1800" b="1" dirty="0">
                <a:latin typeface="Merriweather" panose="00000500000000000000" pitchFamily="2" charset="0"/>
                <a:sym typeface="Wingdings" panose="05000000000000000000" pitchFamily="2" charset="2"/>
              </a:rPr>
              <a:t></a:t>
            </a:r>
            <a:r>
              <a:rPr lang="en-US" sz="1800" b="1" dirty="0">
                <a:latin typeface="Merriweather" panose="00000500000000000000" pitchFamily="2" charset="0"/>
              </a:rPr>
              <a:t> 0.8020</a:t>
            </a:r>
            <a:r>
              <a:rPr lang="en-US" sz="1800" dirty="0">
                <a:latin typeface="Merriweather" panose="00000500000000000000" pitchFamily="2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latin typeface="Merriweather" panose="00000500000000000000" pitchFamily="2" charset="0"/>
              </a:rPr>
              <a:t>Testing dataset</a:t>
            </a:r>
            <a:r>
              <a:rPr lang="en-US" sz="1800" dirty="0">
                <a:latin typeface="Merriweather" panose="00000500000000000000" pitchFamily="2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latin typeface="Merriweather" panose="00000500000000000000" pitchFamily="2" charset="0"/>
              </a:rPr>
              <a:t> </a:t>
            </a:r>
            <a:r>
              <a:rPr lang="en-US" sz="1800" b="1" dirty="0">
                <a:latin typeface="Merriweather" panose="00000500000000000000" pitchFamily="2" charset="0"/>
              </a:rPr>
              <a:t>0.8146</a:t>
            </a:r>
            <a:r>
              <a:rPr lang="en-US" sz="1800" dirty="0">
                <a:latin typeface="Merriweather" panose="00000500000000000000" pitchFamily="2" charset="0"/>
              </a:rPr>
              <a:t> </a:t>
            </a:r>
          </a:p>
          <a:p>
            <a:pPr marL="0" indent="0">
              <a:buNone/>
            </a:pPr>
            <a:endParaRPr lang="en-US" sz="1800" b="1" dirty="0">
              <a:latin typeface="Merriweather" panose="000005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7B40D-E89A-0C76-F06E-59417CAE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971-EED9-4F9D-B67E-5DF3C3C11472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53231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334</TotalTime>
  <Words>1362</Words>
  <Application>Microsoft Office PowerPoint</Application>
  <PresentationFormat>Widescreen</PresentationFormat>
  <Paragraphs>198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Rounded MT Bold</vt:lpstr>
      <vt:lpstr>Calibri</vt:lpstr>
      <vt:lpstr>Century Gothic</vt:lpstr>
      <vt:lpstr>Merriweather</vt:lpstr>
      <vt:lpstr>Wingdings 3</vt:lpstr>
      <vt:lpstr>Ion</vt:lpstr>
      <vt:lpstr> </vt:lpstr>
      <vt:lpstr>CONTENTS:</vt:lpstr>
      <vt:lpstr>PowerPoint Presentation</vt:lpstr>
      <vt:lpstr>PowerPoint Presentation</vt:lpstr>
      <vt:lpstr>Solution Strategies: </vt:lpstr>
      <vt:lpstr>PowerPoint Presentation</vt:lpstr>
      <vt:lpstr>PowerPoint Presentation</vt:lpstr>
      <vt:lpstr>PowerPoint Presentation</vt:lpstr>
      <vt:lpstr>Model Development: Using Naïve Bayes Classifier</vt:lpstr>
      <vt:lpstr> Confusion Matrix using Naïve Bayes:</vt:lpstr>
      <vt:lpstr> Next Steps of Improvement:</vt:lpstr>
      <vt:lpstr>Model Development: Using Non-Naïve Bayes Classifier</vt:lpstr>
      <vt:lpstr>Confusion Matrix using Non-Naïve Bayes:</vt:lpstr>
      <vt:lpstr>Comparison between Naïve and Non-Naïve Classifier based on Confusion Matrix Heatmap:</vt:lpstr>
      <vt:lpstr>Conclusion: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Kapil Ghaloth</dc:creator>
  <cp:lastModifiedBy>Kapil Ghaloth</cp:lastModifiedBy>
  <cp:revision>70</cp:revision>
  <dcterms:created xsi:type="dcterms:W3CDTF">2025-01-26T13:10:49Z</dcterms:created>
  <dcterms:modified xsi:type="dcterms:W3CDTF">2025-01-26T18:45:32Z</dcterms:modified>
</cp:coreProperties>
</file>